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aleway"/>
      <p:regular r:id="rId25"/>
      <p:bold r:id="rId26"/>
      <p:italic r:id="rId27"/>
      <p:boldItalic r:id="rId28"/>
    </p:embeddedFont>
    <p:embeddedFont>
      <p:font typeface="Roboto"/>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B5FDE7F-CE1D-4F26-B4CF-2D68BED0A3D3}">
  <a:tblStyle styleId="{5B5FDE7F-CE1D-4F26-B4CF-2D68BED0A3D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33" Type="http://schemas.openxmlformats.org/officeDocument/2006/relationships/font" Target="fonts/Lato-regular.fntdata"/><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35" Type="http://schemas.openxmlformats.org/officeDocument/2006/relationships/font" Target="fonts/Lato-italic.fntdata"/><Relationship Id="rId12" Type="http://schemas.openxmlformats.org/officeDocument/2006/relationships/slide" Target="slides/slide6.xml"/><Relationship Id="rId34" Type="http://schemas.openxmlformats.org/officeDocument/2006/relationships/font" Target="fonts/Lato-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La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2d77db215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2d77db215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2d684db30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2d684db3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2d77db215c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2d77db215c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2d77db215c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2d77db215c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2d77db215c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2d77db215c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2d77db215c_5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2d77db215c_5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2d77db215c_5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2d77db215c_5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2d00cc59e8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2d00cc59e8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2d77db215c_5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2d77db215c_5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2d00cc59e8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2d00cc59e8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2d00cc59e8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2d00cc59e8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2d00cc59e8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2d00cc59e8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2d00cc59e8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2d00cc59e8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2d05d986e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2d05d986e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2d05d986e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2d05d986e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2d77db215c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2d77db215c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2d05d986e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2d05d986e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sz="1200">
                <a:solidFill>
                  <a:srgbClr val="D1D5DB"/>
                </a:solidFill>
                <a:highlight>
                  <a:srgbClr val="444654"/>
                </a:highlight>
                <a:latin typeface="Roboto"/>
                <a:ea typeface="Roboto"/>
                <a:cs typeface="Roboto"/>
                <a:sym typeface="Roboto"/>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sudharsan-NeuMSIS/DAMG6210-KBASH"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171950" y="1322450"/>
            <a:ext cx="8414400" cy="96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Car Rental Management System</a:t>
            </a:r>
            <a:endParaRPr/>
          </a:p>
        </p:txBody>
      </p:sp>
      <p:graphicFrame>
        <p:nvGraphicFramePr>
          <p:cNvPr id="87" name="Google Shape;87;p13"/>
          <p:cNvGraphicFramePr/>
          <p:nvPr/>
        </p:nvGraphicFramePr>
        <p:xfrm>
          <a:off x="835625" y="2321725"/>
          <a:ext cx="3000000" cy="3000000"/>
        </p:xfrm>
        <a:graphic>
          <a:graphicData uri="http://schemas.openxmlformats.org/drawingml/2006/table">
            <a:tbl>
              <a:tblPr>
                <a:noFill/>
                <a:tableStyleId>{5B5FDE7F-CE1D-4F26-B4CF-2D68BED0A3D3}</a:tableStyleId>
              </a:tblPr>
              <a:tblGrid>
                <a:gridCol w="3619500"/>
                <a:gridCol w="3619500"/>
              </a:tblGrid>
              <a:tr h="381000">
                <a:tc>
                  <a:txBody>
                    <a:bodyPr/>
                    <a:lstStyle/>
                    <a:p>
                      <a:pPr indent="0" lvl="0" marL="0" rtl="0" algn="l">
                        <a:spcBef>
                          <a:spcPts val="0"/>
                        </a:spcBef>
                        <a:spcAft>
                          <a:spcPts val="0"/>
                        </a:spcAft>
                        <a:buNone/>
                      </a:pPr>
                      <a:r>
                        <a:rPr b="1" lang="en" sz="1300">
                          <a:solidFill>
                            <a:srgbClr val="3F3F3F"/>
                          </a:solidFill>
                          <a:latin typeface="Lato"/>
                          <a:ea typeface="Lato"/>
                          <a:cs typeface="Lato"/>
                          <a:sym typeface="Lato"/>
                        </a:rPr>
                        <a:t>Anushka Rajesh Darade</a:t>
                      </a:r>
                      <a:endParaRPr b="1"/>
                    </a:p>
                  </a:txBody>
                  <a:tcPr marT="91425" marB="91425" marR="91425" marL="91425"/>
                </a:tc>
                <a:tc>
                  <a:txBody>
                    <a:bodyPr/>
                    <a:lstStyle/>
                    <a:p>
                      <a:pPr indent="0" lvl="0" marL="0" rtl="0" algn="ctr">
                        <a:spcBef>
                          <a:spcPts val="0"/>
                        </a:spcBef>
                        <a:spcAft>
                          <a:spcPts val="0"/>
                        </a:spcAft>
                        <a:buNone/>
                      </a:pPr>
                      <a:r>
                        <a:rPr b="1" lang="en" sz="1300">
                          <a:solidFill>
                            <a:srgbClr val="3F3F3F"/>
                          </a:solidFill>
                          <a:latin typeface="Lato"/>
                          <a:ea typeface="Lato"/>
                          <a:cs typeface="Lato"/>
                          <a:sym typeface="Lato"/>
                        </a:rPr>
                        <a:t>002734159</a:t>
                      </a:r>
                      <a:endParaRPr b="1"/>
                    </a:p>
                  </a:txBody>
                  <a:tcPr marT="91425" marB="91425" marR="91425" marL="91425"/>
                </a:tc>
              </a:tr>
              <a:tr h="381000">
                <a:tc>
                  <a:txBody>
                    <a:bodyPr/>
                    <a:lstStyle/>
                    <a:p>
                      <a:pPr indent="0" lvl="0" marL="0" rtl="0" algn="l">
                        <a:spcBef>
                          <a:spcPts val="0"/>
                        </a:spcBef>
                        <a:spcAft>
                          <a:spcPts val="0"/>
                        </a:spcAft>
                        <a:buNone/>
                      </a:pPr>
                      <a:r>
                        <a:rPr b="1" lang="en" sz="1300">
                          <a:solidFill>
                            <a:srgbClr val="3F3F3F"/>
                          </a:solidFill>
                          <a:latin typeface="Lato"/>
                          <a:ea typeface="Lato"/>
                          <a:cs typeface="Lato"/>
                          <a:sym typeface="Lato"/>
                        </a:rPr>
                        <a:t>Harish Kumar Vaithyan Nandhagopu</a:t>
                      </a:r>
                      <a:endParaRPr b="1"/>
                    </a:p>
                  </a:txBody>
                  <a:tcPr marT="91425" marB="91425" marR="91425" marL="91425"/>
                </a:tc>
                <a:tc>
                  <a:txBody>
                    <a:bodyPr/>
                    <a:lstStyle/>
                    <a:p>
                      <a:pPr indent="0" lvl="0" marL="0" rtl="0" algn="ctr">
                        <a:spcBef>
                          <a:spcPts val="0"/>
                        </a:spcBef>
                        <a:spcAft>
                          <a:spcPts val="0"/>
                        </a:spcAft>
                        <a:buNone/>
                      </a:pPr>
                      <a:r>
                        <a:rPr b="1" lang="en" sz="1300">
                          <a:solidFill>
                            <a:srgbClr val="3F3F3F"/>
                          </a:solidFill>
                          <a:latin typeface="Lato"/>
                          <a:ea typeface="Lato"/>
                          <a:cs typeface="Lato"/>
                          <a:sym typeface="Lato"/>
                        </a:rPr>
                        <a:t>002766063</a:t>
                      </a:r>
                      <a:endParaRPr b="1"/>
                    </a:p>
                  </a:txBody>
                  <a:tcPr marT="91425" marB="91425" marR="91425" marL="91425"/>
                </a:tc>
              </a:tr>
              <a:tr h="381000">
                <a:tc>
                  <a:txBody>
                    <a:bodyPr/>
                    <a:lstStyle/>
                    <a:p>
                      <a:pPr indent="0" lvl="0" marL="0" rtl="0" algn="l">
                        <a:spcBef>
                          <a:spcPts val="0"/>
                        </a:spcBef>
                        <a:spcAft>
                          <a:spcPts val="0"/>
                        </a:spcAft>
                        <a:buNone/>
                      </a:pPr>
                      <a:r>
                        <a:rPr b="1" lang="en" sz="1300">
                          <a:solidFill>
                            <a:srgbClr val="3F3F3F"/>
                          </a:solidFill>
                          <a:latin typeface="Lato"/>
                          <a:ea typeface="Lato"/>
                          <a:cs typeface="Lato"/>
                          <a:sym typeface="Lato"/>
                        </a:rPr>
                        <a:t>Karthik Prakash</a:t>
                      </a:r>
                      <a:endParaRPr b="1"/>
                    </a:p>
                  </a:txBody>
                  <a:tcPr marT="91425" marB="91425" marR="91425" marL="91425"/>
                </a:tc>
                <a:tc>
                  <a:txBody>
                    <a:bodyPr/>
                    <a:lstStyle/>
                    <a:p>
                      <a:pPr indent="0" lvl="0" marL="0" rtl="0" algn="ctr">
                        <a:spcBef>
                          <a:spcPts val="0"/>
                        </a:spcBef>
                        <a:spcAft>
                          <a:spcPts val="0"/>
                        </a:spcAft>
                        <a:buNone/>
                      </a:pPr>
                      <a:r>
                        <a:rPr b="1" lang="en" sz="1300">
                          <a:solidFill>
                            <a:srgbClr val="3F3F3F"/>
                          </a:solidFill>
                          <a:latin typeface="Lato"/>
                          <a:ea typeface="Lato"/>
                          <a:cs typeface="Lato"/>
                          <a:sym typeface="Lato"/>
                        </a:rPr>
                        <a:t>002728828</a:t>
                      </a:r>
                      <a:endParaRPr b="1"/>
                    </a:p>
                  </a:txBody>
                  <a:tcPr marT="91425" marB="91425" marR="91425" marL="91425"/>
                </a:tc>
              </a:tr>
              <a:tr h="381000">
                <a:tc>
                  <a:txBody>
                    <a:bodyPr/>
                    <a:lstStyle/>
                    <a:p>
                      <a:pPr indent="0" lvl="0" marL="0" rtl="0" algn="l">
                        <a:spcBef>
                          <a:spcPts val="0"/>
                        </a:spcBef>
                        <a:spcAft>
                          <a:spcPts val="0"/>
                        </a:spcAft>
                        <a:buNone/>
                      </a:pPr>
                      <a:r>
                        <a:rPr b="1" lang="en" sz="1300">
                          <a:solidFill>
                            <a:srgbClr val="3F3F3F"/>
                          </a:solidFill>
                          <a:latin typeface="Lato"/>
                          <a:ea typeface="Lato"/>
                          <a:cs typeface="Lato"/>
                          <a:sym typeface="Lato"/>
                        </a:rPr>
                        <a:t>Sudharsan Ragavendhiran Anuradha</a:t>
                      </a:r>
                      <a:endParaRPr b="1"/>
                    </a:p>
                  </a:txBody>
                  <a:tcPr marT="91425" marB="91425" marR="91425" marL="91425"/>
                </a:tc>
                <a:tc>
                  <a:txBody>
                    <a:bodyPr/>
                    <a:lstStyle/>
                    <a:p>
                      <a:pPr indent="0" lvl="0" marL="0" rtl="0" algn="ctr">
                        <a:spcBef>
                          <a:spcPts val="0"/>
                        </a:spcBef>
                        <a:spcAft>
                          <a:spcPts val="0"/>
                        </a:spcAft>
                        <a:buNone/>
                      </a:pPr>
                      <a:r>
                        <a:rPr b="1" lang="en" sz="1300">
                          <a:solidFill>
                            <a:srgbClr val="3F3F3F"/>
                          </a:solidFill>
                          <a:latin typeface="Lato"/>
                          <a:ea typeface="Lato"/>
                          <a:cs typeface="Lato"/>
                          <a:sym typeface="Lato"/>
                        </a:rPr>
                        <a:t>002783355</a:t>
                      </a:r>
                      <a:endParaRPr b="1"/>
                    </a:p>
                  </a:txBody>
                  <a:tcPr marT="91425" marB="91425" marR="91425" marL="91425"/>
                </a:tc>
              </a:tr>
              <a:tr h="381000">
                <a:tc>
                  <a:txBody>
                    <a:bodyPr/>
                    <a:lstStyle/>
                    <a:p>
                      <a:pPr indent="0" lvl="0" marL="0" rtl="0" algn="l">
                        <a:lnSpc>
                          <a:spcPct val="115000"/>
                        </a:lnSpc>
                        <a:spcBef>
                          <a:spcPts val="0"/>
                        </a:spcBef>
                        <a:spcAft>
                          <a:spcPts val="1200"/>
                        </a:spcAft>
                        <a:buNone/>
                      </a:pPr>
                      <a:r>
                        <a:rPr b="1" lang="en" sz="1300">
                          <a:solidFill>
                            <a:srgbClr val="3F3F3F"/>
                          </a:solidFill>
                          <a:latin typeface="Lato"/>
                          <a:ea typeface="Lato"/>
                          <a:cs typeface="Lato"/>
                          <a:sym typeface="Lato"/>
                        </a:rPr>
                        <a:t>Barathi Sridhar </a:t>
                      </a:r>
                      <a:endParaRPr b="1"/>
                    </a:p>
                  </a:txBody>
                  <a:tcPr marT="91425" marB="91425" marR="91425" marL="91425"/>
                </a:tc>
                <a:tc>
                  <a:txBody>
                    <a:bodyPr/>
                    <a:lstStyle/>
                    <a:p>
                      <a:pPr indent="0" lvl="0" marL="0" rtl="0" algn="ctr">
                        <a:lnSpc>
                          <a:spcPct val="115000"/>
                        </a:lnSpc>
                        <a:spcBef>
                          <a:spcPts val="0"/>
                        </a:spcBef>
                        <a:spcAft>
                          <a:spcPts val="1200"/>
                        </a:spcAft>
                        <a:buNone/>
                      </a:pPr>
                      <a:r>
                        <a:rPr b="1" lang="en" sz="1300">
                          <a:solidFill>
                            <a:srgbClr val="3F3F3F"/>
                          </a:solidFill>
                          <a:latin typeface="Lato"/>
                          <a:ea typeface="Lato"/>
                          <a:cs typeface="Lato"/>
                          <a:sym typeface="Lato"/>
                        </a:rPr>
                        <a:t>002724505</a:t>
                      </a:r>
                      <a:endParaRPr b="1"/>
                    </a:p>
                  </a:txBody>
                  <a:tcPr marT="91425" marB="91425" marR="91425" marL="91425"/>
                </a:tc>
              </a:tr>
            </a:tbl>
          </a:graphicData>
        </a:graphic>
      </p:graphicFrame>
      <p:sp>
        <p:nvSpPr>
          <p:cNvPr id="88" name="Google Shape;88;p13"/>
          <p:cNvSpPr txBox="1"/>
          <p:nvPr/>
        </p:nvSpPr>
        <p:spPr>
          <a:xfrm>
            <a:off x="3590825" y="4442125"/>
            <a:ext cx="172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latin typeface="Lato"/>
                <a:ea typeface="Lato"/>
                <a:cs typeface="Lato"/>
                <a:sym typeface="Lato"/>
                <a:hlinkClick r:id="rId3"/>
              </a:rPr>
              <a:t>Github_Repository</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Procedures</a:t>
            </a:r>
            <a:endParaRPr/>
          </a:p>
        </p:txBody>
      </p:sp>
      <p:sp>
        <p:nvSpPr>
          <p:cNvPr id="143" name="Google Shape;143;p22"/>
          <p:cNvSpPr txBox="1"/>
          <p:nvPr>
            <p:ph idx="1" type="body"/>
          </p:nvPr>
        </p:nvSpPr>
        <p:spPr>
          <a:xfrm>
            <a:off x="727650" y="1909400"/>
            <a:ext cx="7688700" cy="2261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Font typeface="Calibri"/>
              <a:buChar char="●"/>
            </a:pPr>
            <a:r>
              <a:rPr b="1" lang="en" sz="1400">
                <a:solidFill>
                  <a:schemeClr val="dk2"/>
                </a:solidFill>
                <a:highlight>
                  <a:schemeClr val="lt1"/>
                </a:highlight>
                <a:latin typeface="Calibri"/>
                <a:ea typeface="Calibri"/>
                <a:cs typeface="Calibri"/>
                <a:sym typeface="Calibri"/>
              </a:rPr>
              <a:t>Add_car:</a:t>
            </a:r>
            <a:r>
              <a:rPr lang="en" sz="1400">
                <a:solidFill>
                  <a:schemeClr val="dk2"/>
                </a:solidFill>
                <a:highlight>
                  <a:schemeClr val="lt1"/>
                </a:highlight>
                <a:latin typeface="Calibri"/>
                <a:ea typeface="Calibri"/>
                <a:cs typeface="Calibri"/>
                <a:sym typeface="Calibri"/>
              </a:rPr>
              <a:t> </a:t>
            </a:r>
            <a:r>
              <a:rPr lang="en" sz="1400">
                <a:solidFill>
                  <a:schemeClr val="dk2"/>
                </a:solidFill>
                <a:highlight>
                  <a:schemeClr val="lt1"/>
                </a:highlight>
                <a:latin typeface="Calibri"/>
                <a:ea typeface="Calibri"/>
                <a:cs typeface="Calibri"/>
                <a:sym typeface="Calibri"/>
              </a:rPr>
              <a:t>The "add_car" procedure checks if the license plate number already exists in the "cars" table and raises an error if it does. If the license plate number is unique, the procedure inserts the new car record into the table with the provided parameters.</a:t>
            </a:r>
            <a:endParaRPr sz="1400">
              <a:solidFill>
                <a:schemeClr val="dk2"/>
              </a:solidFill>
              <a:highlight>
                <a:schemeClr val="lt1"/>
              </a:highlight>
              <a:latin typeface="Calibri"/>
              <a:ea typeface="Calibri"/>
              <a:cs typeface="Calibri"/>
              <a:sym typeface="Calibri"/>
            </a:endParaRPr>
          </a:p>
          <a:p>
            <a:pPr indent="-317500" lvl="0" marL="457200" rtl="0" algn="l">
              <a:spcBef>
                <a:spcPts val="0"/>
              </a:spcBef>
              <a:spcAft>
                <a:spcPts val="0"/>
              </a:spcAft>
              <a:buClr>
                <a:schemeClr val="dk2"/>
              </a:buClr>
              <a:buSzPts val="1400"/>
              <a:buFont typeface="Calibri"/>
              <a:buChar char="●"/>
            </a:pPr>
            <a:r>
              <a:rPr b="1" lang="en" sz="1400">
                <a:solidFill>
                  <a:schemeClr val="dk2"/>
                </a:solidFill>
                <a:highlight>
                  <a:schemeClr val="lt1"/>
                </a:highlight>
                <a:latin typeface="Calibri"/>
                <a:ea typeface="Calibri"/>
                <a:cs typeface="Calibri"/>
                <a:sym typeface="Calibri"/>
              </a:rPr>
              <a:t>Add_customer: </a:t>
            </a:r>
            <a:r>
              <a:rPr lang="en" sz="1400">
                <a:solidFill>
                  <a:schemeClr val="dk2"/>
                </a:solidFill>
                <a:highlight>
                  <a:schemeClr val="lt1"/>
                </a:highlight>
                <a:latin typeface="Calibri"/>
                <a:ea typeface="Calibri"/>
                <a:cs typeface="Calibri"/>
                <a:sym typeface="Calibri"/>
              </a:rPr>
              <a:t>This is a PL/SQL procedure called "add_customer" that adds a new customer record to the "customer" table. It takes in various parameters such as first name, last name, driving license, contact number, and email, and checks if the customer already exists before adding the record.</a:t>
            </a:r>
            <a:endParaRPr sz="1400">
              <a:solidFill>
                <a:schemeClr val="dk2"/>
              </a:solidFill>
              <a:highlight>
                <a:schemeClr val="lt1"/>
              </a:highlight>
              <a:latin typeface="Calibri"/>
              <a:ea typeface="Calibri"/>
              <a:cs typeface="Calibri"/>
              <a:sym typeface="Calibri"/>
            </a:endParaRPr>
          </a:p>
          <a:p>
            <a:pPr indent="-317500" lvl="0" marL="457200" rtl="0" algn="l">
              <a:spcBef>
                <a:spcPts val="0"/>
              </a:spcBef>
              <a:spcAft>
                <a:spcPts val="0"/>
              </a:spcAft>
              <a:buClr>
                <a:schemeClr val="dk2"/>
              </a:buClr>
              <a:buSzPts val="1400"/>
              <a:buFont typeface="Calibri"/>
              <a:buChar char="●"/>
            </a:pPr>
            <a:r>
              <a:rPr b="1" lang="en" sz="1400">
                <a:solidFill>
                  <a:schemeClr val="dk2"/>
                </a:solidFill>
                <a:highlight>
                  <a:schemeClr val="lt1"/>
                </a:highlight>
                <a:latin typeface="Calibri"/>
                <a:ea typeface="Calibri"/>
                <a:cs typeface="Calibri"/>
                <a:sym typeface="Calibri"/>
              </a:rPr>
              <a:t>Update_customer_verification:</a:t>
            </a:r>
            <a:r>
              <a:rPr lang="en" sz="1400">
                <a:solidFill>
                  <a:schemeClr val="dk2"/>
                </a:solidFill>
                <a:highlight>
                  <a:schemeClr val="lt1"/>
                </a:highlight>
                <a:latin typeface="Calibri"/>
                <a:ea typeface="Calibri"/>
                <a:cs typeface="Calibri"/>
                <a:sym typeface="Calibri"/>
              </a:rPr>
              <a:t> This is a PL/SQL procedure called "update_customer_verification" that updates the verification status of a customer in the "customer" table. It takes in the customer ID as a parameter and sets the customer_isverified column to 'T'.</a:t>
            </a:r>
            <a:endParaRPr sz="1400">
              <a:solidFill>
                <a:schemeClr val="dk2"/>
              </a:solidFill>
              <a:highlight>
                <a:schemeClr val="lt1"/>
              </a:highlight>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PACKAGES</a:t>
            </a:r>
            <a:endParaRPr/>
          </a:p>
        </p:txBody>
      </p:sp>
      <p:sp>
        <p:nvSpPr>
          <p:cNvPr id="149" name="Google Shape;149;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2"/>
              </a:buClr>
              <a:buSzPts val="1500"/>
              <a:buChar char="●"/>
            </a:pPr>
            <a:r>
              <a:rPr b="1" lang="en" sz="1500">
                <a:solidFill>
                  <a:schemeClr val="dk2"/>
                </a:solidFill>
                <a:highlight>
                  <a:schemeClr val="lt1"/>
                </a:highlight>
                <a:latin typeface="Calibri"/>
                <a:ea typeface="Calibri"/>
                <a:cs typeface="Calibri"/>
                <a:sym typeface="Calibri"/>
              </a:rPr>
              <a:t>Booking_package: </a:t>
            </a:r>
            <a:r>
              <a:rPr lang="en" sz="1500">
                <a:solidFill>
                  <a:schemeClr val="dk2"/>
                </a:solidFill>
                <a:highlight>
                  <a:schemeClr val="lt1"/>
                </a:highlight>
                <a:latin typeface="Calibri"/>
                <a:ea typeface="Calibri"/>
                <a:cs typeface="Calibri"/>
                <a:sym typeface="Calibri"/>
              </a:rPr>
              <a:t>Contains </a:t>
            </a:r>
            <a:r>
              <a:rPr lang="en" sz="1500">
                <a:solidFill>
                  <a:schemeClr val="dk2"/>
                </a:solidFill>
                <a:highlight>
                  <a:schemeClr val="lt1"/>
                </a:highlight>
                <a:latin typeface="Calibri"/>
                <a:ea typeface="Calibri"/>
                <a:cs typeface="Calibri"/>
                <a:sym typeface="Calibri"/>
              </a:rPr>
              <a:t>procedures</a:t>
            </a:r>
            <a:r>
              <a:rPr lang="en" sz="1500">
                <a:solidFill>
                  <a:schemeClr val="dk2"/>
                </a:solidFill>
                <a:highlight>
                  <a:schemeClr val="lt1"/>
                </a:highlight>
                <a:latin typeface="Calibri"/>
                <a:ea typeface="Calibri"/>
                <a:cs typeface="Calibri"/>
                <a:sym typeface="Calibri"/>
              </a:rPr>
              <a:t> and functions to manage customer actions, such as car pickup </a:t>
            </a:r>
            <a:r>
              <a:rPr lang="en" sz="1500">
                <a:solidFill>
                  <a:schemeClr val="dk2"/>
                </a:solidFill>
                <a:highlight>
                  <a:schemeClr val="lt1"/>
                </a:highlight>
                <a:latin typeface="Calibri"/>
                <a:ea typeface="Calibri"/>
                <a:cs typeface="Calibri"/>
                <a:sym typeface="Calibri"/>
              </a:rPr>
              <a:t>location, update booking cars like car availability , booking status and billing. </a:t>
            </a:r>
            <a:endParaRPr sz="1500">
              <a:solidFill>
                <a:schemeClr val="dk2"/>
              </a:solidFill>
              <a:highlight>
                <a:schemeClr val="lt1"/>
              </a:highlight>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4"/>
          <p:cNvPicPr preferRelativeResize="0"/>
          <p:nvPr/>
        </p:nvPicPr>
        <p:blipFill>
          <a:blip r:embed="rId3">
            <a:alphaModFix/>
          </a:blip>
          <a:stretch>
            <a:fillRect/>
          </a:stretch>
        </p:blipFill>
        <p:spPr>
          <a:xfrm>
            <a:off x="3893600" y="1474700"/>
            <a:ext cx="5143500" cy="3489426"/>
          </a:xfrm>
          <a:prstGeom prst="rect">
            <a:avLst/>
          </a:prstGeom>
          <a:noFill/>
          <a:ln>
            <a:noFill/>
          </a:ln>
        </p:spPr>
      </p:pic>
      <p:sp>
        <p:nvSpPr>
          <p:cNvPr id="155" name="Google Shape;155;p24"/>
          <p:cNvSpPr txBox="1"/>
          <p:nvPr/>
        </p:nvSpPr>
        <p:spPr>
          <a:xfrm>
            <a:off x="0" y="1510675"/>
            <a:ext cx="3893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Booking Status Report</a:t>
            </a:r>
            <a:r>
              <a:rPr b="1" lang="en" sz="2600">
                <a:solidFill>
                  <a:schemeClr val="dk2"/>
                </a:solidFill>
                <a:latin typeface="Raleway"/>
                <a:ea typeface="Raleway"/>
                <a:cs typeface="Raleway"/>
                <a:sym typeface="Raleway"/>
              </a:rPr>
              <a:t>:</a:t>
            </a:r>
            <a:endParaRPr/>
          </a:p>
        </p:txBody>
      </p:sp>
      <p:sp>
        <p:nvSpPr>
          <p:cNvPr id="156" name="Google Shape;156;p24"/>
          <p:cNvSpPr txBox="1"/>
          <p:nvPr/>
        </p:nvSpPr>
        <p:spPr>
          <a:xfrm>
            <a:off x="213850" y="2410875"/>
            <a:ext cx="29136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It provides a clear and concise summary of the booking data and allow stakeholders to quickly understand the number of bookings associated with each booking status.</a:t>
            </a:r>
            <a:endParaRPr>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5"/>
          <p:cNvPicPr preferRelativeResize="0"/>
          <p:nvPr/>
        </p:nvPicPr>
        <p:blipFill>
          <a:blip r:embed="rId3">
            <a:alphaModFix/>
          </a:blip>
          <a:stretch>
            <a:fillRect/>
          </a:stretch>
        </p:blipFill>
        <p:spPr>
          <a:xfrm>
            <a:off x="3965075" y="1222925"/>
            <a:ext cx="4948674" cy="3849100"/>
          </a:xfrm>
          <a:prstGeom prst="rect">
            <a:avLst/>
          </a:prstGeom>
          <a:noFill/>
          <a:ln>
            <a:noFill/>
          </a:ln>
        </p:spPr>
      </p:pic>
      <p:sp>
        <p:nvSpPr>
          <p:cNvPr id="162" name="Google Shape;162;p25"/>
          <p:cNvSpPr txBox="1"/>
          <p:nvPr/>
        </p:nvSpPr>
        <p:spPr>
          <a:xfrm>
            <a:off x="0" y="1510675"/>
            <a:ext cx="3893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Discount </a:t>
            </a:r>
            <a:r>
              <a:rPr b="1" lang="en" sz="2600">
                <a:solidFill>
                  <a:schemeClr val="dk2"/>
                </a:solidFill>
                <a:latin typeface="Raleway"/>
                <a:ea typeface="Raleway"/>
                <a:cs typeface="Raleway"/>
                <a:sym typeface="Raleway"/>
              </a:rPr>
              <a:t>Report:</a:t>
            </a:r>
            <a:endParaRPr/>
          </a:p>
        </p:txBody>
      </p:sp>
      <p:sp>
        <p:nvSpPr>
          <p:cNvPr id="163" name="Google Shape;163;p25"/>
          <p:cNvSpPr txBox="1"/>
          <p:nvPr/>
        </p:nvSpPr>
        <p:spPr>
          <a:xfrm>
            <a:off x="233800" y="2400900"/>
            <a:ext cx="2913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It provides a summary of the which discount coupon is famous among the customer.</a:t>
            </a:r>
            <a:endParaRPr>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6"/>
          <p:cNvPicPr preferRelativeResize="0"/>
          <p:nvPr/>
        </p:nvPicPr>
        <p:blipFill>
          <a:blip r:embed="rId3">
            <a:alphaModFix/>
          </a:blip>
          <a:stretch>
            <a:fillRect/>
          </a:stretch>
        </p:blipFill>
        <p:spPr>
          <a:xfrm>
            <a:off x="4572000" y="1115025"/>
            <a:ext cx="4519148" cy="3957000"/>
          </a:xfrm>
          <a:prstGeom prst="rect">
            <a:avLst/>
          </a:prstGeom>
          <a:noFill/>
          <a:ln>
            <a:noFill/>
          </a:ln>
        </p:spPr>
      </p:pic>
      <p:sp>
        <p:nvSpPr>
          <p:cNvPr id="169" name="Google Shape;169;p26"/>
          <p:cNvSpPr txBox="1"/>
          <p:nvPr/>
        </p:nvSpPr>
        <p:spPr>
          <a:xfrm>
            <a:off x="53950" y="2382925"/>
            <a:ext cx="38937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Most Favoured car </a:t>
            </a:r>
            <a:r>
              <a:rPr b="1" lang="en" sz="2600">
                <a:solidFill>
                  <a:schemeClr val="dk2"/>
                </a:solidFill>
                <a:latin typeface="Raleway"/>
                <a:ea typeface="Raleway"/>
                <a:cs typeface="Raleway"/>
                <a:sym typeface="Raleway"/>
              </a:rPr>
              <a:t>Report: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7"/>
          <p:cNvPicPr preferRelativeResize="0"/>
          <p:nvPr/>
        </p:nvPicPr>
        <p:blipFill>
          <a:blip r:embed="rId3">
            <a:alphaModFix/>
          </a:blip>
          <a:stretch>
            <a:fillRect/>
          </a:stretch>
        </p:blipFill>
        <p:spPr>
          <a:xfrm>
            <a:off x="4057227" y="1276875"/>
            <a:ext cx="5012126" cy="3822124"/>
          </a:xfrm>
          <a:prstGeom prst="rect">
            <a:avLst/>
          </a:prstGeom>
          <a:noFill/>
          <a:ln>
            <a:noFill/>
          </a:ln>
        </p:spPr>
      </p:pic>
      <p:sp>
        <p:nvSpPr>
          <p:cNvPr id="175" name="Google Shape;175;p27"/>
          <p:cNvSpPr txBox="1"/>
          <p:nvPr/>
        </p:nvSpPr>
        <p:spPr>
          <a:xfrm>
            <a:off x="53950" y="2382925"/>
            <a:ext cx="38937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Most favoured car type: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8"/>
          <p:cNvPicPr preferRelativeResize="0"/>
          <p:nvPr/>
        </p:nvPicPr>
        <p:blipFill>
          <a:blip r:embed="rId3">
            <a:alphaModFix/>
          </a:blip>
          <a:stretch>
            <a:fillRect/>
          </a:stretch>
        </p:blipFill>
        <p:spPr>
          <a:xfrm>
            <a:off x="3822150" y="1079075"/>
            <a:ext cx="5214350" cy="4019950"/>
          </a:xfrm>
          <a:prstGeom prst="rect">
            <a:avLst/>
          </a:prstGeom>
          <a:noFill/>
          <a:ln>
            <a:noFill/>
          </a:ln>
        </p:spPr>
      </p:pic>
      <p:sp>
        <p:nvSpPr>
          <p:cNvPr id="181" name="Google Shape;181;p28"/>
          <p:cNvSpPr txBox="1"/>
          <p:nvPr/>
        </p:nvSpPr>
        <p:spPr>
          <a:xfrm>
            <a:off x="143875" y="1627575"/>
            <a:ext cx="33630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Insurance Coverage Report </a:t>
            </a:r>
            <a:r>
              <a:rPr b="1" lang="en" sz="2600">
                <a:solidFill>
                  <a:schemeClr val="dk2"/>
                </a:solidFill>
                <a:latin typeface="Raleway"/>
                <a:ea typeface="Raleway"/>
                <a:cs typeface="Raleway"/>
                <a:sym typeface="Raleway"/>
              </a:rPr>
              <a:t>:</a:t>
            </a:r>
            <a:endParaRPr/>
          </a:p>
        </p:txBody>
      </p:sp>
      <p:sp>
        <p:nvSpPr>
          <p:cNvPr id="182" name="Google Shape;182;p28"/>
          <p:cNvSpPr txBox="1"/>
          <p:nvPr/>
        </p:nvSpPr>
        <p:spPr>
          <a:xfrm>
            <a:off x="206825" y="297640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It provides a summary of the offered insurance and it’s coverage.</a:t>
            </a:r>
            <a:endParaRPr>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727650" y="13179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Contribution:</a:t>
            </a:r>
            <a:endParaRPr/>
          </a:p>
        </p:txBody>
      </p:sp>
      <p:sp>
        <p:nvSpPr>
          <p:cNvPr id="188" name="Google Shape;188;p29"/>
          <p:cNvSpPr txBox="1"/>
          <p:nvPr>
            <p:ph idx="1" type="body"/>
          </p:nvPr>
        </p:nvSpPr>
        <p:spPr>
          <a:xfrm>
            <a:off x="729450" y="2053175"/>
            <a:ext cx="7688700" cy="22869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rgbClr val="000000"/>
              </a:buClr>
              <a:buSzPts val="1500"/>
              <a:buChar char="●"/>
            </a:pPr>
            <a:r>
              <a:rPr b="1" lang="en" sz="1500">
                <a:solidFill>
                  <a:srgbClr val="000000"/>
                </a:solidFill>
                <a:latin typeface="Calibri"/>
                <a:ea typeface="Calibri"/>
                <a:cs typeface="Calibri"/>
                <a:sym typeface="Calibri"/>
              </a:rPr>
              <a:t>Anushka Rajesh Darade </a:t>
            </a:r>
            <a:r>
              <a:rPr lang="en" sz="1500">
                <a:solidFill>
                  <a:srgbClr val="000000"/>
                </a:solidFill>
                <a:latin typeface="Calibri"/>
                <a:ea typeface="Calibri"/>
                <a:cs typeface="Calibri"/>
                <a:sym typeface="Calibri"/>
              </a:rPr>
              <a:t>- DFD 0, </a:t>
            </a:r>
            <a:r>
              <a:rPr lang="en" sz="1500">
                <a:solidFill>
                  <a:srgbClr val="000000"/>
                </a:solidFill>
                <a:latin typeface="Calibri"/>
                <a:ea typeface="Calibri"/>
                <a:cs typeface="Calibri"/>
                <a:sym typeface="Calibri"/>
              </a:rPr>
              <a:t>DFD 1, DFD 2, </a:t>
            </a:r>
            <a:r>
              <a:rPr lang="en" sz="1500">
                <a:solidFill>
                  <a:srgbClr val="000000"/>
                </a:solidFill>
                <a:latin typeface="Calibri"/>
                <a:ea typeface="Calibri"/>
                <a:cs typeface="Calibri"/>
                <a:sym typeface="Calibri"/>
              </a:rPr>
              <a:t>Procedures, ERD: car_rental_insurance, damage</a:t>
            </a:r>
            <a:endParaRPr sz="1500">
              <a:solidFill>
                <a:srgbClr val="000000"/>
              </a:solidFill>
              <a:latin typeface="Calibri"/>
              <a:ea typeface="Calibri"/>
              <a:cs typeface="Calibri"/>
              <a:sym typeface="Calibri"/>
            </a:endParaRPr>
          </a:p>
          <a:p>
            <a:pPr indent="-323850" lvl="0" marL="457200" rtl="0" algn="l">
              <a:spcBef>
                <a:spcPts val="0"/>
              </a:spcBef>
              <a:spcAft>
                <a:spcPts val="0"/>
              </a:spcAft>
              <a:buClr>
                <a:srgbClr val="000000"/>
              </a:buClr>
              <a:buSzPts val="1500"/>
              <a:buChar char="●"/>
            </a:pPr>
            <a:r>
              <a:rPr b="1" lang="en" sz="1500">
                <a:solidFill>
                  <a:srgbClr val="000000"/>
                </a:solidFill>
                <a:latin typeface="Calibri"/>
                <a:ea typeface="Calibri"/>
                <a:cs typeface="Calibri"/>
                <a:sym typeface="Calibri"/>
              </a:rPr>
              <a:t>Harish Kumar Vaithyan Nandhagopu - </a:t>
            </a:r>
            <a:r>
              <a:rPr lang="en" sz="1500">
                <a:solidFill>
                  <a:srgbClr val="000000"/>
                </a:solidFill>
                <a:latin typeface="Calibri"/>
                <a:ea typeface="Calibri"/>
                <a:cs typeface="Calibri"/>
                <a:sym typeface="Calibri"/>
              </a:rPr>
              <a:t>DFD 0, DFD 1, DFD 2, packages,views,ERD: CARS,LOCATION 	</a:t>
            </a:r>
            <a:endParaRPr sz="1500">
              <a:solidFill>
                <a:srgbClr val="000000"/>
              </a:solidFill>
              <a:latin typeface="Calibri"/>
              <a:ea typeface="Calibri"/>
              <a:cs typeface="Calibri"/>
              <a:sym typeface="Calibri"/>
            </a:endParaRPr>
          </a:p>
          <a:p>
            <a:pPr indent="-323850" lvl="0" marL="457200" rtl="0" algn="l">
              <a:spcBef>
                <a:spcPts val="0"/>
              </a:spcBef>
              <a:spcAft>
                <a:spcPts val="0"/>
              </a:spcAft>
              <a:buClr>
                <a:srgbClr val="000000"/>
              </a:buClr>
              <a:buSzPts val="1500"/>
              <a:buChar char="●"/>
            </a:pPr>
            <a:r>
              <a:rPr b="1" lang="en" sz="1500">
                <a:solidFill>
                  <a:srgbClr val="000000"/>
                </a:solidFill>
                <a:latin typeface="Calibri"/>
                <a:ea typeface="Calibri"/>
                <a:cs typeface="Calibri"/>
                <a:sym typeface="Calibri"/>
              </a:rPr>
              <a:t>Barathi Sridhar: </a:t>
            </a:r>
            <a:r>
              <a:rPr lang="en" sz="1500">
                <a:solidFill>
                  <a:srgbClr val="000000"/>
                </a:solidFill>
                <a:latin typeface="Calibri"/>
                <a:ea typeface="Calibri"/>
                <a:cs typeface="Calibri"/>
                <a:sym typeface="Calibri"/>
              </a:rPr>
              <a:t>Procedure,Functions, ERD: Booking, Discount</a:t>
            </a:r>
            <a:endParaRPr sz="1500">
              <a:solidFill>
                <a:srgbClr val="000000"/>
              </a:solidFill>
              <a:latin typeface="Calibri"/>
              <a:ea typeface="Calibri"/>
              <a:cs typeface="Calibri"/>
              <a:sym typeface="Calibri"/>
            </a:endParaRPr>
          </a:p>
          <a:p>
            <a:pPr indent="-323850" lvl="0" marL="457200" rtl="0" algn="l">
              <a:spcBef>
                <a:spcPts val="0"/>
              </a:spcBef>
              <a:spcAft>
                <a:spcPts val="0"/>
              </a:spcAft>
              <a:buClr>
                <a:srgbClr val="000000"/>
              </a:buClr>
              <a:buSzPts val="1500"/>
              <a:buChar char="●"/>
            </a:pPr>
            <a:r>
              <a:rPr b="1" lang="en" sz="1500">
                <a:solidFill>
                  <a:srgbClr val="000000"/>
                </a:solidFill>
                <a:latin typeface="Calibri"/>
                <a:ea typeface="Calibri"/>
                <a:cs typeface="Calibri"/>
                <a:sym typeface="Calibri"/>
              </a:rPr>
              <a:t>Sudharsan Ragavendhiran Anuradha</a:t>
            </a:r>
            <a:r>
              <a:rPr b="1" lang="en" sz="1500">
                <a:solidFill>
                  <a:srgbClr val="000000"/>
                </a:solidFill>
                <a:latin typeface="Calibri"/>
                <a:ea typeface="Calibri"/>
                <a:cs typeface="Calibri"/>
                <a:sym typeface="Calibri"/>
              </a:rPr>
              <a:t>: </a:t>
            </a:r>
            <a:r>
              <a:rPr lang="en" sz="1500">
                <a:solidFill>
                  <a:srgbClr val="000000"/>
                </a:solidFill>
                <a:latin typeface="Calibri"/>
                <a:ea typeface="Calibri"/>
                <a:cs typeface="Calibri"/>
                <a:sym typeface="Calibri"/>
              </a:rPr>
              <a:t>Views,Reports,ERD: Billing, Customer</a:t>
            </a:r>
            <a:endParaRPr sz="1500">
              <a:solidFill>
                <a:srgbClr val="000000"/>
              </a:solidFill>
              <a:latin typeface="Calibri"/>
              <a:ea typeface="Calibri"/>
              <a:cs typeface="Calibri"/>
              <a:sym typeface="Calibri"/>
            </a:endParaRPr>
          </a:p>
          <a:p>
            <a:pPr indent="-311150" lvl="0" marL="457200" rtl="0" algn="l">
              <a:spcBef>
                <a:spcPts val="0"/>
              </a:spcBef>
              <a:spcAft>
                <a:spcPts val="0"/>
              </a:spcAft>
              <a:buSzPts val="1300"/>
              <a:buChar char="●"/>
            </a:pPr>
            <a:r>
              <a:rPr b="1" lang="en" sz="1500">
                <a:solidFill>
                  <a:srgbClr val="000000"/>
                </a:solidFill>
                <a:latin typeface="Calibri"/>
                <a:ea typeface="Calibri"/>
                <a:cs typeface="Calibri"/>
                <a:sym typeface="Calibri"/>
              </a:rPr>
              <a:t>Karthik Prakash</a:t>
            </a:r>
            <a:r>
              <a:rPr b="1" lang="en" sz="1500">
                <a:solidFill>
                  <a:srgbClr val="000000"/>
                </a:solidFill>
                <a:latin typeface="Calibri"/>
                <a:ea typeface="Calibri"/>
                <a:cs typeface="Calibri"/>
                <a:sym typeface="Calibri"/>
              </a:rPr>
              <a:t>: </a:t>
            </a:r>
            <a:r>
              <a:rPr lang="en" sz="1500">
                <a:solidFill>
                  <a:srgbClr val="000000"/>
                </a:solidFill>
                <a:latin typeface="Calibri"/>
                <a:ea typeface="Calibri"/>
                <a:cs typeface="Calibri"/>
                <a:sym typeface="Calibri"/>
              </a:rPr>
              <a:t>Triggers,Procedures ERD: Review, Car_Category</a:t>
            </a:r>
            <a:br>
              <a:rPr lang="en" sz="2000">
                <a:solidFill>
                  <a:srgbClr val="3F3F3F"/>
                </a:solidFill>
                <a:latin typeface="Calibri"/>
                <a:ea typeface="Calibri"/>
                <a:cs typeface="Calibri"/>
                <a:sym typeface="Calibri"/>
              </a:rPr>
            </a:br>
            <a:endParaRPr>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txBox="1"/>
          <p:nvPr/>
        </p:nvSpPr>
        <p:spPr>
          <a:xfrm>
            <a:off x="2868475" y="2202300"/>
            <a:ext cx="2859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latin typeface="Lato"/>
                <a:ea typeface="Lato"/>
                <a:cs typeface="Lato"/>
                <a:sym typeface="Lato"/>
              </a:rPr>
              <a:t>Thank you!</a:t>
            </a:r>
            <a:endParaRPr b="1" sz="36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665800" y="13544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Statement:</a:t>
            </a:r>
            <a:endParaRPr/>
          </a:p>
        </p:txBody>
      </p:sp>
      <p:sp>
        <p:nvSpPr>
          <p:cNvPr id="94" name="Google Shape;94;p14"/>
          <p:cNvSpPr txBox="1"/>
          <p:nvPr>
            <p:ph idx="1" type="body"/>
          </p:nvPr>
        </p:nvSpPr>
        <p:spPr>
          <a:xfrm>
            <a:off x="727650" y="1798575"/>
            <a:ext cx="7688700" cy="2902200"/>
          </a:xfrm>
          <a:prstGeom prst="rect">
            <a:avLst/>
          </a:prstGeom>
        </p:spPr>
        <p:txBody>
          <a:bodyPr anchorCtr="0" anchor="t" bIns="91425" lIns="91425" spcFirstLastPara="1" rIns="91425" wrap="square" tIns="91425">
            <a:normAutofit/>
          </a:bodyPr>
          <a:lstStyle/>
          <a:p>
            <a:pPr indent="0" lvl="0" marL="0" marR="0" rtl="0" algn="l">
              <a:spcBef>
                <a:spcPts val="0"/>
              </a:spcBef>
              <a:spcAft>
                <a:spcPts val="0"/>
              </a:spcAft>
              <a:buNone/>
            </a:pPr>
            <a:r>
              <a:t/>
            </a:r>
            <a:endParaRPr sz="1500">
              <a:solidFill>
                <a:srgbClr val="000000"/>
              </a:solidFill>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Increased need for car rentals due to the rise in the number of cars in the city.</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Development of a car rental system to provide customers with easy search and reservation options.</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Providing rental companies and owners with efficient fleet and reservation management.</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Contributing towards the reduction of traffic congestion and pollution in the city by encouraging car rentals over ownership.</a:t>
            </a:r>
            <a:endParaRPr sz="1500">
              <a:solidFill>
                <a:srgbClr val="000000"/>
              </a:solidFill>
              <a:highlight>
                <a:schemeClr val="lt1"/>
              </a:highlight>
              <a:latin typeface="Calibri"/>
              <a:ea typeface="Calibri"/>
              <a:cs typeface="Calibri"/>
              <a:sym typeface="Calibri"/>
            </a:endParaRPr>
          </a:p>
          <a:p>
            <a:pPr indent="0" lvl="0" marL="0" marR="0" rtl="0" algn="l">
              <a:spcBef>
                <a:spcPts val="0"/>
              </a:spcBef>
              <a:spcAft>
                <a:spcPts val="0"/>
              </a:spcAft>
              <a:buNone/>
            </a:pPr>
            <a:r>
              <a:t/>
            </a:r>
            <a:endParaRPr sz="1500">
              <a:solidFill>
                <a:srgbClr val="000000"/>
              </a:solidFill>
              <a:latin typeface="Calibri"/>
              <a:ea typeface="Calibri"/>
              <a:cs typeface="Calibri"/>
              <a:sym typeface="Calibri"/>
            </a:endParaRPr>
          </a:p>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7650" y="12671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Calibri"/>
                <a:ea typeface="Calibri"/>
                <a:cs typeface="Calibri"/>
                <a:sym typeface="Calibri"/>
              </a:rPr>
              <a:t>Our Objective:</a:t>
            </a:r>
            <a:endParaRPr>
              <a:latin typeface="Calibri"/>
              <a:ea typeface="Calibri"/>
              <a:cs typeface="Calibri"/>
              <a:sym typeface="Calibri"/>
            </a:endParaRPr>
          </a:p>
        </p:txBody>
      </p:sp>
      <p:sp>
        <p:nvSpPr>
          <p:cNvPr id="100" name="Google Shape;100;p15"/>
          <p:cNvSpPr txBox="1"/>
          <p:nvPr>
            <p:ph idx="1" type="body"/>
          </p:nvPr>
        </p:nvSpPr>
        <p:spPr>
          <a:xfrm>
            <a:off x="727650" y="1857325"/>
            <a:ext cx="7688700" cy="31026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Real-time search and reservation feature for customers.</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Fleet and reservation management system for rental companies.</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Analytics and reporting tools for rental companies to optimize their strategies.</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Reservation tracking and modification options for customers.</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Cancellation options for customers.</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Focus on ensuring security and confidentiality of customer information.</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Emphasis on ease of use and user-friendliness.</a:t>
            </a:r>
            <a:endParaRPr sz="1500">
              <a:solidFill>
                <a:srgbClr val="000000"/>
              </a:solidFill>
              <a:highlight>
                <a:schemeClr val="lt1"/>
              </a:highlight>
              <a:latin typeface="Calibri"/>
              <a:ea typeface="Calibri"/>
              <a:cs typeface="Calibri"/>
              <a:sym typeface="Calibri"/>
            </a:endParaRPr>
          </a:p>
          <a:p>
            <a:pPr indent="0" lvl="0" marL="0" marR="0" rtl="0" algn="l">
              <a:lnSpc>
                <a:spcPct val="100000"/>
              </a:lnSpc>
              <a:spcBef>
                <a:spcPts val="0"/>
              </a:spcBef>
              <a:spcAft>
                <a:spcPts val="0"/>
              </a:spcAft>
              <a:buNone/>
            </a:pPr>
            <a:r>
              <a:t/>
            </a:r>
            <a:endParaRPr sz="1500">
              <a:solidFill>
                <a:srgbClr val="000000"/>
              </a:solidFill>
              <a:latin typeface="Calibri"/>
              <a:ea typeface="Calibri"/>
              <a:cs typeface="Calibri"/>
              <a:sym typeface="Calibri"/>
            </a:endParaRPr>
          </a:p>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676125" y="13530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Proposed Solution:</a:t>
            </a:r>
            <a:endParaRPr/>
          </a:p>
        </p:txBody>
      </p:sp>
      <p:sp>
        <p:nvSpPr>
          <p:cNvPr id="106" name="Google Shape;106;p16"/>
          <p:cNvSpPr txBox="1"/>
          <p:nvPr>
            <p:ph idx="1" type="body"/>
          </p:nvPr>
        </p:nvSpPr>
        <p:spPr>
          <a:xfrm>
            <a:off x="727650" y="1888225"/>
            <a:ext cx="7688700" cy="2999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The Car Rental System enables customers to reserve vehicles from any location.</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Customers need to fill out their personal information to provide it to the application.</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The customers can reserve a car after creating an account on the website.</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The proposed system is a fully integrated, online system that automates manual processes effectively and efficiently.</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The automated method allows customers to fill in their specific needs related to the type of car they want to rent and its location.</a:t>
            </a:r>
            <a:endParaRPr sz="1500">
              <a:solidFill>
                <a:srgbClr val="000000"/>
              </a:solidFill>
              <a:highlight>
                <a:schemeClr val="lt1"/>
              </a:highlight>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 sz="1500">
                <a:solidFill>
                  <a:srgbClr val="000000"/>
                </a:solidFill>
                <a:highlight>
                  <a:schemeClr val="lt1"/>
                </a:highlight>
                <a:latin typeface="Calibri"/>
                <a:ea typeface="Calibri"/>
                <a:cs typeface="Calibri"/>
                <a:sym typeface="Calibri"/>
              </a:rPr>
              <a:t>The primary goal of this system is to develop a website where customers can book cars and request services from anywhere in the world.</a:t>
            </a:r>
            <a:endParaRPr sz="1500">
              <a:solidFill>
                <a:srgbClr val="000000"/>
              </a:solidFill>
              <a:highlight>
                <a:schemeClr val="lt1"/>
              </a:highlight>
              <a:latin typeface="Calibri"/>
              <a:ea typeface="Calibri"/>
              <a:cs typeface="Calibri"/>
              <a:sym typeface="Calibri"/>
            </a:endParaRPr>
          </a:p>
          <a:p>
            <a:pPr indent="0" lvl="0" marL="0" rtl="0" algn="l">
              <a:spcBef>
                <a:spcPts val="0"/>
              </a:spcBef>
              <a:spcAft>
                <a:spcPts val="1200"/>
              </a:spcAft>
              <a:buNone/>
            </a:pPr>
            <a:r>
              <a:t/>
            </a:r>
            <a:endParaRPr sz="1500">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27650" y="4573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2" name="Google Shape;112;p17"/>
          <p:cNvSpPr txBox="1"/>
          <p:nvPr>
            <p:ph idx="1" type="body"/>
          </p:nvPr>
        </p:nvSpPr>
        <p:spPr>
          <a:xfrm>
            <a:off x="729450" y="1427925"/>
            <a:ext cx="7688700" cy="2912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3" name="Google Shape;113;p17"/>
          <p:cNvPicPr preferRelativeResize="0"/>
          <p:nvPr/>
        </p:nvPicPr>
        <p:blipFill>
          <a:blip r:embed="rId3">
            <a:alphaModFix/>
          </a:blip>
          <a:stretch>
            <a:fillRect/>
          </a:stretch>
        </p:blipFill>
        <p:spPr>
          <a:xfrm>
            <a:off x="356188" y="0"/>
            <a:ext cx="8431625"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Tables</a:t>
            </a:r>
            <a:endParaRPr/>
          </a:p>
        </p:txBody>
      </p:sp>
      <p:sp>
        <p:nvSpPr>
          <p:cNvPr id="119" name="Google Shape;119;p18"/>
          <p:cNvSpPr txBox="1"/>
          <p:nvPr>
            <p:ph idx="1" type="body"/>
          </p:nvPr>
        </p:nvSpPr>
        <p:spPr>
          <a:xfrm>
            <a:off x="727650" y="1853850"/>
            <a:ext cx="7688700" cy="3006000"/>
          </a:xfrm>
          <a:prstGeom prst="rect">
            <a:avLst/>
          </a:prstGeom>
        </p:spPr>
        <p:txBody>
          <a:bodyPr anchorCtr="0" anchor="t" bIns="91425" lIns="91425" spcFirstLastPara="1" rIns="91425" wrap="square" tIns="91425">
            <a:normAutofit/>
          </a:bodyPr>
          <a:lstStyle/>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DISCOUNT</a:t>
            </a:r>
            <a:r>
              <a:rPr lang="en" sz="1500">
                <a:solidFill>
                  <a:srgbClr val="000000"/>
                </a:solidFill>
                <a:latin typeface="Calibri"/>
                <a:ea typeface="Calibri"/>
                <a:cs typeface="Calibri"/>
                <a:sym typeface="Calibri"/>
              </a:rPr>
              <a:t>: Stores discount code, discount name and </a:t>
            </a:r>
            <a:r>
              <a:rPr lang="en" sz="1500">
                <a:solidFill>
                  <a:srgbClr val="000000"/>
                </a:solidFill>
                <a:latin typeface="Calibri"/>
                <a:ea typeface="Calibri"/>
                <a:cs typeface="Calibri"/>
                <a:sym typeface="Calibri"/>
              </a:rPr>
              <a:t>expiry</a:t>
            </a:r>
            <a:r>
              <a:rPr lang="en" sz="1500">
                <a:solidFill>
                  <a:srgbClr val="000000"/>
                </a:solidFill>
                <a:latin typeface="Calibri"/>
                <a:ea typeface="Calibri"/>
                <a:cs typeface="Calibri"/>
                <a:sym typeface="Calibri"/>
              </a:rPr>
              <a:t> date available.</a:t>
            </a:r>
            <a:endParaRPr sz="1500">
              <a:solidFill>
                <a:srgbClr val="000000"/>
              </a:solidFill>
              <a:latin typeface="Calibri"/>
              <a:ea typeface="Calibri"/>
              <a:cs typeface="Calibri"/>
              <a:sym typeface="Calibri"/>
            </a:endParaRPr>
          </a:p>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LOCATION</a:t>
            </a:r>
            <a:r>
              <a:rPr lang="en" sz="1500">
                <a:solidFill>
                  <a:srgbClr val="000000"/>
                </a:solidFill>
                <a:latin typeface="Calibri"/>
                <a:ea typeface="Calibri"/>
                <a:cs typeface="Calibri"/>
                <a:sym typeface="Calibri"/>
              </a:rPr>
              <a:t>: Holds address, city, state and zipcode.</a:t>
            </a:r>
            <a:endParaRPr sz="1500">
              <a:solidFill>
                <a:srgbClr val="000000"/>
              </a:solidFill>
              <a:latin typeface="Calibri"/>
              <a:ea typeface="Calibri"/>
              <a:cs typeface="Calibri"/>
              <a:sym typeface="Calibri"/>
            </a:endParaRPr>
          </a:p>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INSURANCE</a:t>
            </a:r>
            <a:r>
              <a:rPr lang="en" sz="1500">
                <a:solidFill>
                  <a:srgbClr val="000000"/>
                </a:solidFill>
                <a:latin typeface="Calibri"/>
                <a:ea typeface="Calibri"/>
                <a:cs typeface="Calibri"/>
                <a:sym typeface="Calibri"/>
              </a:rPr>
              <a:t>: Contains different types of insurance and descriptions.</a:t>
            </a:r>
            <a:endParaRPr sz="1500">
              <a:solidFill>
                <a:srgbClr val="000000"/>
              </a:solidFill>
              <a:latin typeface="Calibri"/>
              <a:ea typeface="Calibri"/>
              <a:cs typeface="Calibri"/>
              <a:sym typeface="Calibri"/>
            </a:endParaRPr>
          </a:p>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CUSTOMER</a:t>
            </a:r>
            <a:r>
              <a:rPr lang="en" sz="1500">
                <a:solidFill>
                  <a:srgbClr val="000000"/>
                </a:solidFill>
                <a:latin typeface="Calibri"/>
                <a:ea typeface="Calibri"/>
                <a:cs typeface="Calibri"/>
                <a:sym typeface="Calibri"/>
              </a:rPr>
              <a:t>: </a:t>
            </a:r>
            <a:r>
              <a:rPr lang="en" sz="1500">
                <a:solidFill>
                  <a:srgbClr val="000000"/>
                </a:solidFill>
                <a:latin typeface="Calibri"/>
                <a:ea typeface="Calibri"/>
                <a:cs typeface="Calibri"/>
                <a:sym typeface="Calibri"/>
              </a:rPr>
              <a:t>Contains customer’s personal and contact details and type of customer.</a:t>
            </a:r>
            <a:endParaRPr sz="1500">
              <a:solidFill>
                <a:srgbClr val="000000"/>
              </a:solidFill>
              <a:latin typeface="Calibri"/>
              <a:ea typeface="Calibri"/>
              <a:cs typeface="Calibri"/>
              <a:sym typeface="Calibri"/>
            </a:endParaRPr>
          </a:p>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CARS</a:t>
            </a:r>
            <a:r>
              <a:rPr lang="en" sz="1500">
                <a:solidFill>
                  <a:srgbClr val="000000"/>
                </a:solidFill>
                <a:latin typeface="Calibri"/>
                <a:ea typeface="Calibri"/>
                <a:cs typeface="Calibri"/>
                <a:sym typeface="Calibri"/>
              </a:rPr>
              <a:t>: Holds different car types, customer id, category, location and availability.</a:t>
            </a:r>
            <a:endParaRPr sz="1500">
              <a:solidFill>
                <a:srgbClr val="000000"/>
              </a:solidFill>
              <a:latin typeface="Calibri"/>
              <a:ea typeface="Calibri"/>
              <a:cs typeface="Calibri"/>
              <a:sym typeface="Calibri"/>
            </a:endParaRPr>
          </a:p>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BOOKING</a:t>
            </a:r>
            <a:r>
              <a:rPr lang="en" sz="1500">
                <a:solidFill>
                  <a:srgbClr val="000000"/>
                </a:solidFill>
                <a:latin typeface="Calibri"/>
                <a:ea typeface="Calibri"/>
                <a:cs typeface="Calibri"/>
                <a:sym typeface="Calibri"/>
              </a:rPr>
              <a:t>: </a:t>
            </a:r>
            <a:r>
              <a:rPr lang="en" sz="1500">
                <a:solidFill>
                  <a:srgbClr val="000000"/>
                </a:solidFill>
                <a:latin typeface="Calibri"/>
                <a:ea typeface="Calibri"/>
                <a:cs typeface="Calibri"/>
                <a:sym typeface="Calibri"/>
              </a:rPr>
              <a:t>Stores account information and customer associations.</a:t>
            </a:r>
            <a:endParaRPr sz="1500">
              <a:solidFill>
                <a:srgbClr val="000000"/>
              </a:solidFill>
              <a:latin typeface="Calibri"/>
              <a:ea typeface="Calibri"/>
              <a:cs typeface="Calibri"/>
              <a:sym typeface="Calibri"/>
            </a:endParaRPr>
          </a:p>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CAR_CATEGORY</a:t>
            </a:r>
            <a:r>
              <a:rPr lang="en" sz="1500">
                <a:solidFill>
                  <a:srgbClr val="000000"/>
                </a:solidFill>
                <a:latin typeface="Calibri"/>
                <a:ea typeface="Calibri"/>
                <a:cs typeface="Calibri"/>
                <a:sym typeface="Calibri"/>
              </a:rPr>
              <a:t>: Stores details of car i.e. no. of people, cost per hour.</a:t>
            </a:r>
            <a:endParaRPr sz="1500">
              <a:solidFill>
                <a:srgbClr val="000000"/>
              </a:solidFill>
              <a:latin typeface="Calibri"/>
              <a:ea typeface="Calibri"/>
              <a:cs typeface="Calibri"/>
              <a:sym typeface="Calibri"/>
            </a:endParaRPr>
          </a:p>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REVIEW</a:t>
            </a:r>
            <a:r>
              <a:rPr lang="en" sz="1500">
                <a:solidFill>
                  <a:srgbClr val="000000"/>
                </a:solidFill>
                <a:latin typeface="Calibri"/>
                <a:ea typeface="Calibri"/>
                <a:cs typeface="Calibri"/>
                <a:sym typeface="Calibri"/>
              </a:rPr>
              <a:t>: Contains review details, and car association.</a:t>
            </a:r>
            <a:endParaRPr sz="1500">
              <a:solidFill>
                <a:srgbClr val="000000"/>
              </a:solidFill>
              <a:latin typeface="Calibri"/>
              <a:ea typeface="Calibri"/>
              <a:cs typeface="Calibri"/>
              <a:sym typeface="Calibri"/>
            </a:endParaRPr>
          </a:p>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DAMAGE</a:t>
            </a:r>
            <a:r>
              <a:rPr lang="en" sz="1500">
                <a:solidFill>
                  <a:srgbClr val="000000"/>
                </a:solidFill>
                <a:latin typeface="Calibri"/>
                <a:ea typeface="Calibri"/>
                <a:cs typeface="Calibri"/>
                <a:sym typeface="Calibri"/>
              </a:rPr>
              <a:t>: Stores damage details of the booking and descriptions.</a:t>
            </a:r>
            <a:endParaRPr sz="1500">
              <a:solidFill>
                <a:srgbClr val="000000"/>
              </a:solidFill>
              <a:latin typeface="Calibri"/>
              <a:ea typeface="Calibri"/>
              <a:cs typeface="Calibri"/>
              <a:sym typeface="Calibri"/>
            </a:endParaRPr>
          </a:p>
          <a:p>
            <a:pPr indent="-330200" lvl="0" marL="457200" rtl="0" algn="l">
              <a:lnSpc>
                <a:spcPct val="105000"/>
              </a:lnSpc>
              <a:spcBef>
                <a:spcPts val="0"/>
              </a:spcBef>
              <a:spcAft>
                <a:spcPts val="0"/>
              </a:spcAft>
              <a:buClr>
                <a:srgbClr val="000000"/>
              </a:buClr>
              <a:buSzPts val="1600"/>
              <a:buFont typeface="Arial"/>
              <a:buChar char="●"/>
            </a:pPr>
            <a:r>
              <a:rPr b="1" lang="en" sz="1500">
                <a:solidFill>
                  <a:srgbClr val="000000"/>
                </a:solidFill>
                <a:latin typeface="Calibri"/>
                <a:ea typeface="Calibri"/>
                <a:cs typeface="Calibri"/>
                <a:sym typeface="Calibri"/>
              </a:rPr>
              <a:t>BILLING</a:t>
            </a:r>
            <a:r>
              <a:rPr lang="en" sz="1500">
                <a:solidFill>
                  <a:srgbClr val="000000"/>
                </a:solidFill>
                <a:latin typeface="Calibri"/>
                <a:ea typeface="Calibri"/>
                <a:cs typeface="Calibri"/>
                <a:sym typeface="Calibri"/>
              </a:rPr>
              <a:t>: Holds booking id and total cost associated with it.</a:t>
            </a:r>
            <a:endParaRPr sz="1500">
              <a:solidFill>
                <a:srgbClr val="000000"/>
              </a:solidFill>
              <a:latin typeface="Calibri"/>
              <a:ea typeface="Calibri"/>
              <a:cs typeface="Calibri"/>
              <a:sym typeface="Calibri"/>
            </a:endParaRPr>
          </a:p>
          <a:p>
            <a:pPr indent="0" lvl="0" marL="0" rtl="0" algn="l">
              <a:spcBef>
                <a:spcPts val="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669650" y="5710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Views</a:t>
            </a:r>
            <a:endParaRPr/>
          </a:p>
        </p:txBody>
      </p:sp>
      <p:sp>
        <p:nvSpPr>
          <p:cNvPr id="125" name="Google Shape;125;p19"/>
          <p:cNvSpPr txBox="1"/>
          <p:nvPr>
            <p:ph idx="1" type="body"/>
          </p:nvPr>
        </p:nvSpPr>
        <p:spPr>
          <a:xfrm>
            <a:off x="727650" y="1343925"/>
            <a:ext cx="7688700" cy="33609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rgbClr val="000000"/>
              </a:buClr>
              <a:buSzPts val="1000"/>
              <a:buFont typeface="Roboto"/>
              <a:buChar char="●"/>
            </a:pPr>
            <a:r>
              <a:rPr b="1" lang="en" sz="1000">
                <a:solidFill>
                  <a:srgbClr val="000000"/>
                </a:solidFill>
                <a:latin typeface="Calibri"/>
                <a:ea typeface="Calibri"/>
                <a:cs typeface="Calibri"/>
                <a:sym typeface="Calibri"/>
              </a:rPr>
              <a:t>CAR_AVAILABLE:</a:t>
            </a:r>
            <a:r>
              <a:rPr lang="en" sz="1000">
                <a:solidFill>
                  <a:srgbClr val="000000"/>
                </a:solidFill>
                <a:latin typeface="Calibri"/>
                <a:ea typeface="Calibri"/>
                <a:cs typeface="Calibri"/>
                <a:sym typeface="Calibri"/>
              </a:rPr>
              <a:t> Lists all the cars that are available.</a:t>
            </a:r>
            <a:endParaRPr sz="1000">
              <a:solidFill>
                <a:srgbClr val="000000"/>
              </a:solidFill>
              <a:latin typeface="Calibri"/>
              <a:ea typeface="Calibri"/>
              <a:cs typeface="Calibri"/>
              <a:sym typeface="Calibri"/>
            </a:endParaRPr>
          </a:p>
          <a:p>
            <a:pPr indent="-292100" lvl="0" marL="457200" rtl="0" algn="l">
              <a:lnSpc>
                <a:spcPct val="150000"/>
              </a:lnSpc>
              <a:spcBef>
                <a:spcPts val="0"/>
              </a:spcBef>
              <a:spcAft>
                <a:spcPts val="0"/>
              </a:spcAft>
              <a:buClr>
                <a:srgbClr val="000000"/>
              </a:buClr>
              <a:buSzPts val="1000"/>
              <a:buFont typeface="Roboto"/>
              <a:buChar char="●"/>
            </a:pPr>
            <a:r>
              <a:rPr b="1" lang="en" sz="1000">
                <a:solidFill>
                  <a:srgbClr val="000000"/>
                </a:solidFill>
                <a:latin typeface="Calibri"/>
                <a:ea typeface="Calibri"/>
                <a:cs typeface="Calibri"/>
                <a:sym typeface="Calibri"/>
              </a:rPr>
              <a:t>INSURANCE</a:t>
            </a:r>
            <a:r>
              <a:rPr b="1" lang="en" sz="1000">
                <a:solidFill>
                  <a:srgbClr val="000000"/>
                </a:solidFill>
                <a:latin typeface="Calibri"/>
                <a:ea typeface="Calibri"/>
                <a:cs typeface="Calibri"/>
                <a:sym typeface="Calibri"/>
              </a:rPr>
              <a:t>_AVAILABLE:</a:t>
            </a:r>
            <a:r>
              <a:rPr lang="en" sz="1000">
                <a:solidFill>
                  <a:srgbClr val="000000"/>
                </a:solidFill>
                <a:latin typeface="Calibri"/>
                <a:ea typeface="Calibri"/>
                <a:cs typeface="Calibri"/>
                <a:sym typeface="Calibri"/>
              </a:rPr>
              <a:t> Lists all available insurances.</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BOOKING_PENDING:</a:t>
            </a:r>
            <a:r>
              <a:rPr lang="en" sz="1000">
                <a:solidFill>
                  <a:srgbClr val="000000"/>
                </a:solidFill>
                <a:latin typeface="Calibri"/>
                <a:ea typeface="Calibri"/>
                <a:cs typeface="Calibri"/>
                <a:sym typeface="Calibri"/>
              </a:rPr>
              <a:t> Aggregates daily transactions by type, excluding failed transactions.</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BOOKING_COMPLETED:</a:t>
            </a:r>
            <a:r>
              <a:rPr lang="en" sz="1000">
                <a:solidFill>
                  <a:srgbClr val="000000"/>
                </a:solidFill>
                <a:latin typeface="Calibri"/>
                <a:ea typeface="Calibri"/>
                <a:cs typeface="Calibri"/>
                <a:sym typeface="Calibri"/>
              </a:rPr>
              <a:t> Lists all completed bookings.</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BOOKING_CANCELLED:</a:t>
            </a:r>
            <a:r>
              <a:rPr lang="en" sz="1000">
                <a:solidFill>
                  <a:srgbClr val="000000"/>
                </a:solidFill>
                <a:latin typeface="Calibri"/>
                <a:ea typeface="Calibri"/>
                <a:cs typeface="Calibri"/>
                <a:sym typeface="Calibri"/>
              </a:rPr>
              <a:t> Lists all completed bookings.</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DISCOUNT_AVAILABLE:</a:t>
            </a:r>
            <a:r>
              <a:rPr lang="en" sz="1000">
                <a:solidFill>
                  <a:srgbClr val="000000"/>
                </a:solidFill>
                <a:latin typeface="Calibri"/>
                <a:ea typeface="Calibri"/>
                <a:cs typeface="Calibri"/>
                <a:sym typeface="Calibri"/>
              </a:rPr>
              <a:t> Lists all available discount coupons.</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ECONOMY_CAR_AVAILABILITY:</a:t>
            </a:r>
            <a:r>
              <a:rPr lang="en" sz="1000">
                <a:solidFill>
                  <a:srgbClr val="000000"/>
                </a:solidFill>
                <a:latin typeface="Calibri"/>
                <a:ea typeface="Calibri"/>
                <a:cs typeface="Calibri"/>
                <a:sym typeface="Calibri"/>
              </a:rPr>
              <a:t> Lists all Economy Cars available in the system.</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COMPACT_CAR_AVAILABILITY:</a:t>
            </a:r>
            <a:r>
              <a:rPr lang="en" sz="1000">
                <a:solidFill>
                  <a:srgbClr val="000000"/>
                </a:solidFill>
                <a:latin typeface="Calibri"/>
                <a:ea typeface="Calibri"/>
                <a:cs typeface="Calibri"/>
                <a:sym typeface="Calibri"/>
              </a:rPr>
              <a:t> Lists all Compact Cars available in the system.</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MIDSIZE_CAR_AVAILABILITY: </a:t>
            </a:r>
            <a:r>
              <a:rPr lang="en" sz="1000">
                <a:solidFill>
                  <a:srgbClr val="000000"/>
                </a:solidFill>
                <a:latin typeface="Calibri"/>
                <a:ea typeface="Calibri"/>
                <a:cs typeface="Calibri"/>
                <a:sym typeface="Calibri"/>
              </a:rPr>
              <a:t>Lists all Mid-Size Cars available in the system.</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FULLSIZE_CAR_AVAILABILITY: </a:t>
            </a:r>
            <a:r>
              <a:rPr lang="en" sz="1000">
                <a:solidFill>
                  <a:srgbClr val="000000"/>
                </a:solidFill>
                <a:latin typeface="Calibri"/>
                <a:ea typeface="Calibri"/>
                <a:cs typeface="Calibri"/>
                <a:sym typeface="Calibri"/>
              </a:rPr>
              <a:t>Lists all Full-size Cars available in the system. </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LUXURY_CAR_AVAILABILITY: </a:t>
            </a:r>
            <a:r>
              <a:rPr lang="en" sz="1000">
                <a:solidFill>
                  <a:srgbClr val="000000"/>
                </a:solidFill>
                <a:latin typeface="Calibri"/>
                <a:ea typeface="Calibri"/>
                <a:cs typeface="Calibri"/>
                <a:sym typeface="Calibri"/>
              </a:rPr>
              <a:t>Lists all Luxury Cars available in the system.</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CAR_TRIP_DAMAGE:</a:t>
            </a:r>
            <a:r>
              <a:rPr lang="en" sz="1000">
                <a:solidFill>
                  <a:srgbClr val="000000"/>
                </a:solidFill>
                <a:latin typeface="Calibri"/>
                <a:ea typeface="Calibri"/>
                <a:cs typeface="Calibri"/>
                <a:sym typeface="Calibri"/>
              </a:rPr>
              <a:t> View for cars that have more than one trip and are involved in damage.</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PREFERRED_CAR_TYPES: </a:t>
            </a:r>
            <a:r>
              <a:rPr lang="en" sz="1000">
                <a:solidFill>
                  <a:srgbClr val="000000"/>
                </a:solidFill>
                <a:latin typeface="Calibri"/>
                <a:ea typeface="Calibri"/>
                <a:cs typeface="Calibri"/>
                <a:sym typeface="Calibri"/>
              </a:rPr>
              <a:t>Type of car which is favoured more in a month.</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REVENUE_REPORT_VIEW: </a:t>
            </a:r>
            <a:r>
              <a:rPr lang="en" sz="1000">
                <a:solidFill>
                  <a:srgbClr val="000000"/>
                </a:solidFill>
                <a:latin typeface="Calibri"/>
                <a:ea typeface="Calibri"/>
                <a:cs typeface="Calibri"/>
                <a:sym typeface="Calibri"/>
              </a:rPr>
              <a:t>Displays the Revenue Report generated in a particular month along with cancelled and completed bookings. </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CAR_UTILIZATION: </a:t>
            </a:r>
            <a:r>
              <a:rPr lang="en" sz="1000">
                <a:solidFill>
                  <a:srgbClr val="000000"/>
                </a:solidFill>
                <a:latin typeface="Calibri"/>
                <a:ea typeface="Calibri"/>
                <a:cs typeface="Calibri"/>
                <a:sym typeface="Calibri"/>
              </a:rPr>
              <a:t>View for car utilization based on number of bookings.</a:t>
            </a:r>
            <a:endParaRPr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BOOKING_STATUS_REPORT: </a:t>
            </a:r>
            <a:r>
              <a:rPr lang="en" sz="1000">
                <a:solidFill>
                  <a:srgbClr val="000000"/>
                </a:solidFill>
                <a:latin typeface="Calibri"/>
                <a:ea typeface="Calibri"/>
                <a:cs typeface="Calibri"/>
                <a:sym typeface="Calibri"/>
              </a:rPr>
              <a:t>Booking status report including booking count grouping by booking status .</a:t>
            </a:r>
            <a:endParaRPr b="1"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DAMAGE_REPORT: </a:t>
            </a:r>
            <a:r>
              <a:rPr lang="en" sz="1000">
                <a:solidFill>
                  <a:srgbClr val="000000"/>
                </a:solidFill>
                <a:latin typeface="Calibri"/>
                <a:ea typeface="Calibri"/>
                <a:cs typeface="Calibri"/>
                <a:sym typeface="Calibri"/>
              </a:rPr>
              <a:t>Displays damage report with count of total damages.</a:t>
            </a:r>
            <a:endParaRPr b="1" sz="1000">
              <a:solidFill>
                <a:srgbClr val="000000"/>
              </a:solidFill>
              <a:latin typeface="Calibri"/>
              <a:ea typeface="Calibri"/>
              <a:cs typeface="Calibri"/>
              <a:sym typeface="Calibri"/>
            </a:endParaRPr>
          </a:p>
          <a:p>
            <a:pPr indent="-292100" lvl="0" marL="457200" rtl="0" algn="l">
              <a:spcBef>
                <a:spcPts val="0"/>
              </a:spcBef>
              <a:spcAft>
                <a:spcPts val="0"/>
              </a:spcAft>
              <a:buClr>
                <a:srgbClr val="000000"/>
              </a:buClr>
              <a:buSzPts val="1000"/>
              <a:buFont typeface="Arial"/>
              <a:buChar char="●"/>
            </a:pPr>
            <a:r>
              <a:rPr b="1" lang="en" sz="1000">
                <a:solidFill>
                  <a:srgbClr val="000000"/>
                </a:solidFill>
                <a:latin typeface="Calibri"/>
                <a:ea typeface="Calibri"/>
                <a:cs typeface="Calibri"/>
                <a:sym typeface="Calibri"/>
              </a:rPr>
              <a:t>CAR_MONTHLY_TRANSACTION: </a:t>
            </a:r>
            <a:r>
              <a:rPr lang="en" sz="1000">
                <a:solidFill>
                  <a:srgbClr val="000000"/>
                </a:solidFill>
                <a:latin typeface="Calibri"/>
                <a:ea typeface="Calibri"/>
                <a:cs typeface="Calibri"/>
                <a:sym typeface="Calibri"/>
              </a:rPr>
              <a:t>Display the monthly transaction for all cars .</a:t>
            </a:r>
            <a:endParaRPr b="1" sz="1000">
              <a:solidFill>
                <a:srgbClr val="000000"/>
              </a:solidFill>
              <a:latin typeface="Calibri"/>
              <a:ea typeface="Calibri"/>
              <a:cs typeface="Calibri"/>
              <a:sym typeface="Calibri"/>
            </a:endParaRPr>
          </a:p>
          <a:p>
            <a:pPr indent="0" lvl="0" marL="0" rtl="0" algn="l">
              <a:spcBef>
                <a:spcPts val="0"/>
              </a:spcBef>
              <a:spcAft>
                <a:spcPts val="1200"/>
              </a:spcAft>
              <a:buNone/>
            </a:pPr>
            <a:r>
              <a:t/>
            </a: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Triggers</a:t>
            </a:r>
            <a:endParaRPr/>
          </a:p>
        </p:txBody>
      </p:sp>
      <p:sp>
        <p:nvSpPr>
          <p:cNvPr id="131" name="Google Shape;131;p2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23850" lvl="0" marL="457200" rtl="0" algn="l">
              <a:spcBef>
                <a:spcPts val="1500"/>
              </a:spcBef>
              <a:spcAft>
                <a:spcPts val="0"/>
              </a:spcAft>
              <a:buClr>
                <a:srgbClr val="3F3F3F"/>
              </a:buClr>
              <a:buSzPts val="1500"/>
              <a:buChar char="●"/>
            </a:pPr>
            <a:r>
              <a:rPr lang="en" sz="1500">
                <a:solidFill>
                  <a:srgbClr val="3F3F3F"/>
                </a:solidFill>
                <a:highlight>
                  <a:schemeClr val="lt1"/>
                </a:highlight>
                <a:latin typeface="Calibri"/>
                <a:ea typeface="Calibri"/>
                <a:cs typeface="Calibri"/>
                <a:sym typeface="Calibri"/>
              </a:rPr>
              <a:t>The </a:t>
            </a:r>
            <a:r>
              <a:rPr b="1" lang="en" sz="1500">
                <a:solidFill>
                  <a:srgbClr val="3F3F3F"/>
                </a:solidFill>
                <a:highlight>
                  <a:schemeClr val="lt1"/>
                </a:highlight>
                <a:latin typeface="Calibri"/>
                <a:ea typeface="Calibri"/>
                <a:cs typeface="Calibri"/>
                <a:sym typeface="Calibri"/>
              </a:rPr>
              <a:t>"bill_insert_trigger"</a:t>
            </a:r>
            <a:r>
              <a:rPr lang="en" sz="1500">
                <a:solidFill>
                  <a:srgbClr val="3F3F3F"/>
                </a:solidFill>
                <a:highlight>
                  <a:schemeClr val="lt1"/>
                </a:highlight>
                <a:latin typeface="Calibri"/>
                <a:ea typeface="Calibri"/>
                <a:cs typeface="Calibri"/>
                <a:sym typeface="Calibri"/>
              </a:rPr>
              <a:t> sets the initial status of a new row in the "billing" table to "unpaid" by updating the "bill_status" column of the newly inserted row using the ":NEW" keyword.</a:t>
            </a:r>
            <a:endParaRPr sz="1500">
              <a:solidFill>
                <a:srgbClr val="3F3F3F"/>
              </a:solidFill>
              <a:highlight>
                <a:schemeClr val="lt1"/>
              </a:highlight>
              <a:latin typeface="Calibri"/>
              <a:ea typeface="Calibri"/>
              <a:cs typeface="Calibri"/>
              <a:sym typeface="Calibri"/>
            </a:endParaRPr>
          </a:p>
          <a:p>
            <a:pPr indent="0" lvl="0" marL="914400" rtl="0" algn="l">
              <a:spcBef>
                <a:spcPts val="1500"/>
              </a:spcBef>
              <a:spcAft>
                <a:spcPts val="0"/>
              </a:spcAft>
              <a:buNone/>
            </a:pPr>
            <a:r>
              <a:t/>
            </a:r>
            <a:endParaRPr sz="1500">
              <a:solidFill>
                <a:schemeClr val="lt1"/>
              </a:solidFill>
              <a:latin typeface="Calibri"/>
              <a:ea typeface="Calibri"/>
              <a:cs typeface="Calibri"/>
              <a:sym typeface="Calibri"/>
            </a:endParaRPr>
          </a:p>
          <a:p>
            <a:pPr indent="-323850" lvl="0" marL="457200" rtl="0" algn="l">
              <a:spcBef>
                <a:spcPts val="1500"/>
              </a:spcBef>
              <a:spcAft>
                <a:spcPts val="0"/>
              </a:spcAft>
              <a:buClr>
                <a:srgbClr val="3F3F3F"/>
              </a:buClr>
              <a:buSzPts val="1500"/>
              <a:buChar char="●"/>
            </a:pPr>
            <a:r>
              <a:rPr lang="en" sz="1500">
                <a:solidFill>
                  <a:srgbClr val="3F3F3F"/>
                </a:solidFill>
                <a:highlight>
                  <a:schemeClr val="lt1"/>
                </a:highlight>
                <a:latin typeface="Calibri"/>
                <a:ea typeface="Calibri"/>
                <a:cs typeface="Calibri"/>
                <a:sym typeface="Calibri"/>
              </a:rPr>
              <a:t>The </a:t>
            </a:r>
            <a:r>
              <a:rPr b="1" lang="en" sz="1500">
                <a:solidFill>
                  <a:srgbClr val="3F3F3F"/>
                </a:solidFill>
                <a:highlight>
                  <a:schemeClr val="lt1"/>
                </a:highlight>
                <a:latin typeface="Calibri"/>
                <a:ea typeface="Calibri"/>
                <a:cs typeface="Calibri"/>
                <a:sym typeface="Calibri"/>
              </a:rPr>
              <a:t>"set_booking_status_pending"</a:t>
            </a:r>
            <a:r>
              <a:rPr lang="en" sz="1500">
                <a:solidFill>
                  <a:srgbClr val="3F3F3F"/>
                </a:solidFill>
                <a:highlight>
                  <a:schemeClr val="lt1"/>
                </a:highlight>
                <a:latin typeface="Calibri"/>
                <a:ea typeface="Calibri"/>
                <a:cs typeface="Calibri"/>
                <a:sym typeface="Calibri"/>
              </a:rPr>
              <a:t> sets the initial status of a new row in the "booking" table to "pending" by updating the "BOOKING_STATUS" column of the newly inserted row using the ":NEW" keyword.</a:t>
            </a:r>
            <a:endParaRPr sz="1500">
              <a:solidFill>
                <a:srgbClr val="3F3F3F"/>
              </a:solidFill>
              <a:highlight>
                <a:schemeClr val="lt1"/>
              </a:highlight>
              <a:latin typeface="Calibri"/>
              <a:ea typeface="Calibri"/>
              <a:cs typeface="Calibri"/>
              <a:sym typeface="Calibri"/>
            </a:endParaRPr>
          </a:p>
          <a:p>
            <a:pPr indent="0" lvl="0" marL="0" rtl="0" algn="l">
              <a:spcBef>
                <a:spcPts val="1200"/>
              </a:spcBef>
              <a:spcAft>
                <a:spcPts val="0"/>
              </a:spcAft>
              <a:buNone/>
            </a:pPr>
            <a:r>
              <a:t/>
            </a:r>
            <a:endParaRPr sz="1500">
              <a:latin typeface="Calibri"/>
              <a:ea typeface="Calibri"/>
              <a:cs typeface="Calibri"/>
              <a:sym typeface="Calibri"/>
            </a:endParaRPr>
          </a:p>
          <a:p>
            <a:pPr indent="0" lvl="0" marL="0" rtl="0" algn="l">
              <a:spcBef>
                <a:spcPts val="1200"/>
              </a:spcBef>
              <a:spcAft>
                <a:spcPts val="1200"/>
              </a:spcAft>
              <a:buNone/>
            </a:pPr>
            <a:r>
              <a:t/>
            </a:r>
            <a:endParaRPr sz="15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Procedures</a:t>
            </a:r>
            <a:endParaRPr/>
          </a:p>
        </p:txBody>
      </p:sp>
      <p:sp>
        <p:nvSpPr>
          <p:cNvPr id="137" name="Google Shape;137;p21"/>
          <p:cNvSpPr txBox="1"/>
          <p:nvPr>
            <p:ph idx="1" type="body"/>
          </p:nvPr>
        </p:nvSpPr>
        <p:spPr>
          <a:xfrm>
            <a:off x="729450" y="1915750"/>
            <a:ext cx="7688700" cy="2424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Char char="●"/>
            </a:pPr>
            <a:r>
              <a:rPr b="1" lang="en" sz="1500">
                <a:solidFill>
                  <a:schemeClr val="dk2"/>
                </a:solidFill>
                <a:highlight>
                  <a:schemeClr val="lt1"/>
                </a:highlight>
                <a:latin typeface="Calibri"/>
                <a:ea typeface="Calibri"/>
                <a:cs typeface="Calibri"/>
                <a:sym typeface="Calibri"/>
              </a:rPr>
              <a:t>Add_booking</a:t>
            </a:r>
            <a:r>
              <a:rPr lang="en" sz="1500">
                <a:solidFill>
                  <a:schemeClr val="dk2"/>
                </a:solidFill>
                <a:highlight>
                  <a:schemeClr val="lt1"/>
                </a:highlight>
                <a:latin typeface="Calibri"/>
                <a:ea typeface="Calibri"/>
                <a:cs typeface="Calibri"/>
                <a:sym typeface="Calibri"/>
              </a:rPr>
              <a:t>:</a:t>
            </a:r>
            <a:r>
              <a:rPr lang="en" sz="1500">
                <a:solidFill>
                  <a:schemeClr val="dk2"/>
                </a:solidFill>
                <a:highlight>
                  <a:schemeClr val="lt1"/>
                </a:highlight>
                <a:latin typeface="Calibri"/>
                <a:ea typeface="Calibri"/>
                <a:cs typeface="Calibri"/>
                <a:sym typeface="Calibri"/>
              </a:rPr>
              <a:t> The "add_booking" procedure adds a booking record for a customer for a specified car, time period, pickup and drop location.  It performs various checks and updates the car availability status accordingly.</a:t>
            </a:r>
            <a:endParaRPr sz="1500">
              <a:solidFill>
                <a:schemeClr val="dk2"/>
              </a:solidFill>
              <a:highlight>
                <a:schemeClr val="lt1"/>
              </a:highlight>
              <a:latin typeface="Calibri"/>
              <a:ea typeface="Calibri"/>
              <a:cs typeface="Calibri"/>
              <a:sym typeface="Calibri"/>
            </a:endParaRPr>
          </a:p>
          <a:p>
            <a:pPr indent="-323850" lvl="0" marL="457200" rtl="0" algn="l">
              <a:spcBef>
                <a:spcPts val="0"/>
              </a:spcBef>
              <a:spcAft>
                <a:spcPts val="0"/>
              </a:spcAft>
              <a:buClr>
                <a:schemeClr val="dk2"/>
              </a:buClr>
              <a:buSzPts val="1500"/>
              <a:buChar char="●"/>
            </a:pPr>
            <a:r>
              <a:rPr b="1" lang="en" sz="1500">
                <a:solidFill>
                  <a:schemeClr val="dk2"/>
                </a:solidFill>
                <a:highlight>
                  <a:schemeClr val="lt1"/>
                </a:highlight>
                <a:latin typeface="Calibri"/>
                <a:ea typeface="Calibri"/>
                <a:cs typeface="Calibri"/>
                <a:sym typeface="Calibri"/>
              </a:rPr>
              <a:t>Cancel_booking</a:t>
            </a:r>
            <a:r>
              <a:rPr lang="en" sz="1500">
                <a:solidFill>
                  <a:schemeClr val="dk2"/>
                </a:solidFill>
                <a:highlight>
                  <a:schemeClr val="lt1"/>
                </a:highlight>
                <a:latin typeface="Calibri"/>
                <a:ea typeface="Calibri"/>
                <a:cs typeface="Calibri"/>
                <a:sym typeface="Calibri"/>
              </a:rPr>
              <a:t>:</a:t>
            </a:r>
            <a:r>
              <a:rPr lang="en" sz="1500">
                <a:solidFill>
                  <a:schemeClr val="dk2"/>
                </a:solidFill>
                <a:highlight>
                  <a:schemeClr val="lt1"/>
                </a:highlight>
                <a:latin typeface="Calibri"/>
                <a:ea typeface="Calibri"/>
                <a:cs typeface="Calibri"/>
                <a:sym typeface="Calibri"/>
              </a:rPr>
              <a:t> This PL/SQL procedure cancels a booking by updating the booking status to 'CANCELLED' and the corresponding car availability to 'Available'. It takes in a booking ID as input parameter.</a:t>
            </a:r>
            <a:endParaRPr sz="1500">
              <a:solidFill>
                <a:schemeClr val="dk2"/>
              </a:solidFill>
              <a:highlight>
                <a:schemeClr val="lt1"/>
              </a:highlight>
              <a:latin typeface="Calibri"/>
              <a:ea typeface="Calibri"/>
              <a:cs typeface="Calibri"/>
              <a:sym typeface="Calibri"/>
            </a:endParaRPr>
          </a:p>
          <a:p>
            <a:pPr indent="-323850" lvl="0" marL="457200" rtl="0" algn="l">
              <a:spcBef>
                <a:spcPts val="0"/>
              </a:spcBef>
              <a:spcAft>
                <a:spcPts val="0"/>
              </a:spcAft>
              <a:buClr>
                <a:schemeClr val="dk2"/>
              </a:buClr>
              <a:buSzPts val="1500"/>
              <a:buChar char="●"/>
            </a:pPr>
            <a:r>
              <a:rPr b="1" lang="en" sz="1500">
                <a:solidFill>
                  <a:schemeClr val="dk2"/>
                </a:solidFill>
                <a:highlight>
                  <a:schemeClr val="lt1"/>
                </a:highlight>
                <a:latin typeface="Calibri"/>
                <a:ea typeface="Calibri"/>
                <a:cs typeface="Calibri"/>
                <a:sym typeface="Calibri"/>
              </a:rPr>
              <a:t>Complete_booking</a:t>
            </a:r>
            <a:r>
              <a:rPr lang="en" sz="1500">
                <a:solidFill>
                  <a:schemeClr val="dk2"/>
                </a:solidFill>
                <a:highlight>
                  <a:schemeClr val="lt1"/>
                </a:highlight>
                <a:latin typeface="Calibri"/>
                <a:ea typeface="Calibri"/>
                <a:cs typeface="Calibri"/>
                <a:sym typeface="Calibri"/>
              </a:rPr>
              <a:t>:</a:t>
            </a:r>
            <a:r>
              <a:rPr lang="en" sz="1500">
                <a:solidFill>
                  <a:schemeClr val="dk2"/>
                </a:solidFill>
                <a:highlight>
                  <a:schemeClr val="lt1"/>
                </a:highlight>
                <a:latin typeface="Calibri"/>
                <a:ea typeface="Calibri"/>
                <a:cs typeface="Calibri"/>
                <a:sym typeface="Calibri"/>
              </a:rPr>
              <a:t> This is a procedure to complete a booking by updating the booking status, generating a new bill, and updating the car availability. It also includes an exception block to handle errors.</a:t>
            </a:r>
            <a:endParaRPr sz="1500">
              <a:solidFill>
                <a:schemeClr val="dk2"/>
              </a:solidFill>
              <a:highlight>
                <a:schemeClr val="lt1"/>
              </a:highlight>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